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5" r:id="rId3"/>
    <p:sldId id="266" r:id="rId4"/>
    <p:sldId id="256" r:id="rId5"/>
    <p:sldId id="257" r:id="rId6"/>
    <p:sldId id="258" r:id="rId7"/>
    <p:sldId id="259" r:id="rId8"/>
    <p:sldId id="262" r:id="rId9"/>
    <p:sldId id="263" r:id="rId10"/>
    <p:sldId id="260" r:id="rId11"/>
    <p:sldId id="261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22"/>
    <p:restoredTop sz="94694"/>
  </p:normalViewPr>
  <p:slideViewPr>
    <p:cSldViewPr snapToGrid="0" snapToObjects="1">
      <p:cViewPr>
        <p:scale>
          <a:sx n="110" d="100"/>
          <a:sy n="110" d="100"/>
        </p:scale>
        <p:origin x="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3C8CBE-B68C-4CF7-BF74-108331A6179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EF3742-DDE5-49CA-B534-63329DEB7A5E}">
      <dgm:prSet/>
      <dgm:spPr/>
      <dgm:t>
        <a:bodyPr/>
        <a:lstStyle/>
        <a:p>
          <a:r>
            <a:rPr lang="en-US" dirty="0"/>
            <a:t>Conclusion:  Kobe’s ability to get a successful shot is affected by his distance from the hoop. </a:t>
          </a:r>
        </a:p>
        <a:p>
          <a:r>
            <a:rPr lang="en-US" dirty="0"/>
            <a:t>Action type, average noise and seconds remaining are  other parameter which will affect his ability to make a successful shot.</a:t>
          </a:r>
        </a:p>
      </dgm:t>
    </dgm:pt>
    <dgm:pt modelId="{D42C86A6-24F2-41CB-AA03-DE48E57BB906}" type="parTrans" cxnId="{8206D857-271E-4408-8078-66170B1A046B}">
      <dgm:prSet/>
      <dgm:spPr/>
      <dgm:t>
        <a:bodyPr/>
        <a:lstStyle/>
        <a:p>
          <a:endParaRPr lang="en-US"/>
        </a:p>
      </dgm:t>
    </dgm:pt>
    <dgm:pt modelId="{F2A46F8B-499B-4BC5-8A59-4D2AF2799419}" type="sibTrans" cxnId="{8206D857-271E-4408-8078-66170B1A046B}">
      <dgm:prSet/>
      <dgm:spPr/>
      <dgm:t>
        <a:bodyPr/>
        <a:lstStyle/>
        <a:p>
          <a:endParaRPr lang="en-US"/>
        </a:p>
      </dgm:t>
    </dgm:pt>
    <dgm:pt modelId="{FBE5D957-1B21-4846-BDD9-BBFFB817CA3E}" type="pres">
      <dgm:prSet presAssocID="{253C8CBE-B68C-4CF7-BF74-108331A6179B}" presName="linear" presStyleCnt="0">
        <dgm:presLayoutVars>
          <dgm:animLvl val="lvl"/>
          <dgm:resizeHandles val="exact"/>
        </dgm:presLayoutVars>
      </dgm:prSet>
      <dgm:spPr/>
    </dgm:pt>
    <dgm:pt modelId="{F395118C-D061-B94C-92F1-DB9199F2BC67}" type="pres">
      <dgm:prSet presAssocID="{36EF3742-DDE5-49CA-B534-63329DEB7A5E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07F8C339-2702-9A4B-993A-A9E9E9A8A3F7}" type="presOf" srcId="{253C8CBE-B68C-4CF7-BF74-108331A6179B}" destId="{FBE5D957-1B21-4846-BDD9-BBFFB817CA3E}" srcOrd="0" destOrd="0" presId="urn:microsoft.com/office/officeart/2005/8/layout/vList2"/>
    <dgm:cxn modelId="{8206D857-271E-4408-8078-66170B1A046B}" srcId="{253C8CBE-B68C-4CF7-BF74-108331A6179B}" destId="{36EF3742-DDE5-49CA-B534-63329DEB7A5E}" srcOrd="0" destOrd="0" parTransId="{D42C86A6-24F2-41CB-AA03-DE48E57BB906}" sibTransId="{F2A46F8B-499B-4BC5-8A59-4D2AF2799419}"/>
    <dgm:cxn modelId="{CF8E97A6-E274-4A49-868D-CCA4E4C453A3}" type="presOf" srcId="{36EF3742-DDE5-49CA-B534-63329DEB7A5E}" destId="{F395118C-D061-B94C-92F1-DB9199F2BC67}" srcOrd="0" destOrd="0" presId="urn:microsoft.com/office/officeart/2005/8/layout/vList2"/>
    <dgm:cxn modelId="{0EF44F41-2B2C-A34F-8DA1-EA0D29B5B321}" type="presParOf" srcId="{FBE5D957-1B21-4846-BDD9-BBFFB817CA3E}" destId="{F395118C-D061-B94C-92F1-DB9199F2BC6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95118C-D061-B94C-92F1-DB9199F2BC67}">
      <dsp:nvSpPr>
        <dsp:cNvPr id="0" name=""/>
        <dsp:cNvSpPr/>
      </dsp:nvSpPr>
      <dsp:spPr>
        <a:xfrm>
          <a:off x="0" y="121687"/>
          <a:ext cx="10515600" cy="38376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Conclusion:  Kobe’s ability to get a successful shot is affected by his distance from the hoop. </a:t>
          </a:r>
        </a:p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kern="1200" dirty="0"/>
            <a:t>Action type, average noise and seconds remaining are  other parameter which will affect his ability to make a successful shot.</a:t>
          </a:r>
        </a:p>
      </dsp:txBody>
      <dsp:txXfrm>
        <a:off x="187336" y="309023"/>
        <a:ext cx="10140928" cy="3462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97F15-D1BA-C042-A776-8B6B12EF3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A2FD61-1D24-324C-8C3C-D1440A080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84B01-1284-F646-8431-F9BD34017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AA99F-C27E-7347-B786-5F6E079F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988DD-688D-724A-A15A-0377CDEA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37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9A99B-DD52-344A-99CE-EB329CEB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6F0E80-AF3B-E74D-8DC1-FCF8D8915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BC3BD-9E4A-424C-A2A3-D4F920826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C1714-19AF-0448-A0DC-A82EC2B24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2FBB5-B67A-6742-BE2B-3AE6CFE48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70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87FB5C-8EF9-AB49-8330-154A88DFC7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0F7F2D-35AB-964A-8BAD-6C6B9F501C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95F42-AD43-DE42-A8C9-1D009FD3F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C1675-AED4-B447-980B-D9F877A1A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54EB3-C07B-4D4C-AAE5-FADE8D49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5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786DA-7C9D-3E44-9A4E-E5558D5BC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4CCC-F148-944B-AB6A-6E6F28046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1CA672-C2C4-C046-94E4-23E941375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AEAE3-6024-2C42-8E19-2177E5843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D53A58-01FA-5744-996B-7CE50CD21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2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59D84-3521-5044-8BB8-08D43D571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A8D6F-07D5-7D40-B385-2F0809A92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BE14D-5080-1646-AFE4-28A99E795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AB305-3283-704E-B5B1-BBBBED472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2F8D4-51B5-EE4F-BE4F-BB7AD7BD9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26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DCF70-39C3-E045-8838-D91852924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D7285-28F2-C242-AFBA-182577BB0C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81F24-6839-254D-B4A3-0AAC3B65E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0A6EBF-E0EE-F449-819A-8CB36553A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5C7B3-E173-544E-9B44-ADE1C36F2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B4F322-E0F1-3D4C-95E5-3630CBD9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32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0F0B-3CB6-A64E-8371-001867DB7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3B14F8-2CAE-5246-855D-D06D6B719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5DE18-A320-B045-A19D-6D657F5B5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DBB40B-DE4F-3742-BAB9-DA047BCD2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ED6C0C-7358-694B-BCD3-3D62DC9BB4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A6D972-BBAE-094D-B2A7-D264F2AA1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19134D-09A1-6746-BDBF-567BFE081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32C1F3-3B9F-3D49-8305-F2165D488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35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7C9C1-A16F-3140-A320-62C40F1C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50F6C4-418A-E448-85D8-85764FE76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0DBBAA-7149-2A4D-989F-03FB4AC65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5B215-08C6-A747-8EE9-FB4B3504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12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DBB0C1-FA27-5C4C-8B49-74F2DD4B8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915742-4F43-4B4F-BBC1-4EB1F9320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7F93B-EFD7-FB4F-9F0B-FEEA1A557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72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53E7-E7CD-CC42-821F-12EE3D55B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1B706-06DD-F54C-91D5-3613D3BD5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A0F9FB-FAC4-0C4D-A2AA-80EB95005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C40C8-D4AB-0847-9FC9-0798B20BC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E7263-042D-F947-9030-C3F6886FC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C70CC1-A2BE-2747-BB1A-46CB9BE3B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10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05B56-70CA-5943-A5C6-1D6C4FB79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D5D899-651B-024D-8651-823835C2A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0EDCD1-9D36-0644-9537-4F2255FAD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B65E3-A291-664C-9CA4-1A28EB2D1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5892A-C0E9-E648-9CAB-94A804D82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E08B72-6CEC-504F-A0FF-8974EB832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53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B3DF51-2B88-4D46-9D72-55CB9202E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C9DC6-CA4D-8949-924F-ED8952E0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06A00-510F-DB4D-9A5F-667355648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40F8E-DF79-9F4F-9AE0-57AC8B7B076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DCD5-A484-5447-9DD7-BAC2EBD5A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51E9A-68A9-8446-B715-53B78AD425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6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NBA_All-Defensive_Team" TargetMode="External"/><Relationship Id="rId13" Type="http://schemas.openxmlformats.org/officeDocument/2006/relationships/hyperlink" Target="https://en.wikipedia.org/wiki/Kobe_Bryant#cite_note-5" TargetMode="External"/><Relationship Id="rId3" Type="http://schemas.openxmlformats.org/officeDocument/2006/relationships/hyperlink" Target="https://en.wikipedia.org/wiki/Los_Angeles_Lakers" TargetMode="External"/><Relationship Id="rId7" Type="http://schemas.openxmlformats.org/officeDocument/2006/relationships/hyperlink" Target="https://en.wikipedia.org/wiki/All-NBA_Team" TargetMode="External"/><Relationship Id="rId12" Type="http://schemas.openxmlformats.org/officeDocument/2006/relationships/hyperlink" Target="https://en.wikipedia.org/wiki/Kobe_Bryant#cite_note-4" TargetMode="External"/><Relationship Id="rId17" Type="http://schemas.openxmlformats.org/officeDocument/2006/relationships/hyperlink" Target="https://en.wikipedia.org/wiki/List_of_National_Basketball_Association_seasons_played_leaders" TargetMode="External"/><Relationship Id="rId2" Type="http://schemas.openxmlformats.org/officeDocument/2006/relationships/image" Target="../media/image3.png"/><Relationship Id="rId16" Type="http://schemas.openxmlformats.org/officeDocument/2006/relationships/hyperlink" Target="https://en.wikipedia.org/wiki/Guard_(basketball)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NBA_All-Star" TargetMode="External"/><Relationship Id="rId11" Type="http://schemas.openxmlformats.org/officeDocument/2006/relationships/hyperlink" Target="https://en.wikipedia.org/wiki/List_of_National_Basketball_Association_career_playoff_scoring_leaders" TargetMode="External"/><Relationship Id="rId5" Type="http://schemas.openxmlformats.org/officeDocument/2006/relationships/hyperlink" Target="https://en.wikipedia.org/wiki/NBA_Finals" TargetMode="External"/><Relationship Id="rId15" Type="http://schemas.openxmlformats.org/officeDocument/2006/relationships/hyperlink" Target="https://en.wikipedia.org/wiki/Kobe_Bryant#cite_note-7" TargetMode="External"/><Relationship Id="rId10" Type="http://schemas.openxmlformats.org/officeDocument/2006/relationships/hyperlink" Target="https://en.wikipedia.org/wiki/List_of_National_Basketball_Association_career_scoring_leaders" TargetMode="External"/><Relationship Id="rId4" Type="http://schemas.openxmlformats.org/officeDocument/2006/relationships/hyperlink" Target="https://en.wikipedia.org/wiki/National_Basketball_Association" TargetMode="External"/><Relationship Id="rId9" Type="http://schemas.openxmlformats.org/officeDocument/2006/relationships/hyperlink" Target="https://en.wikipedia.org/wiki/List_of_National_Basketball_Association_annual_scoring_leaders" TargetMode="External"/><Relationship Id="rId14" Type="http://schemas.openxmlformats.org/officeDocument/2006/relationships/hyperlink" Target="https://en.wikipedia.org/wiki/Kobe_Bryant#cite_note-6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149869-4107-4548-BDCA-DA491D3FB1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6" r="4629" b="-2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9A2106C-EE31-7F47-8B8B-55FE96185C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449" r="18699" b="-1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23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0EFDB1-6419-EF4B-ABEB-692A03D17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</a:rPr>
              <a:t>Logit variation with shot distance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FF9FBE4-4814-774E-9A35-0DE87B51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67" y="2441047"/>
            <a:ext cx="5455917" cy="396917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BC6E85-4A0C-C944-AF1B-EA00032D58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45073" y="2461507"/>
            <a:ext cx="5455917" cy="392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554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CFD256-B21C-7148-A616-9E726752D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2164" y="1519881"/>
            <a:ext cx="4645250" cy="1248033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Shot made and missed by zone area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8FBBBB-03BF-C54A-9BD0-84D12AB35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7848" y="2953265"/>
            <a:ext cx="5224029" cy="2945491"/>
          </a:xfrm>
        </p:spPr>
        <p:txBody>
          <a:bodyPr anchor="t"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Red bars represent shot made and blue is shot missed. Center zone shots has more shots made than missed. All other areas have more missed than made. Back center (</a:t>
            </a:r>
            <a:r>
              <a:rPr lang="en-US" sz="2000" dirty="0" err="1">
                <a:solidFill>
                  <a:schemeClr val="bg1"/>
                </a:solidFill>
              </a:rPr>
              <a:t>bc</a:t>
            </a:r>
            <a:r>
              <a:rPr lang="en-US" sz="2000" dirty="0">
                <a:solidFill>
                  <a:schemeClr val="bg1"/>
                </a:solidFill>
              </a:rPr>
              <a:t>) is the least. Zero shot made and 60 shots missed.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E727ED-79C0-D947-94AE-6BAAE2A2A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1191555"/>
            <a:ext cx="4047843" cy="310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411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7FD7DC-A125-5F45-996D-F3E8EB78888F}"/>
              </a:ext>
            </a:extLst>
          </p:cNvPr>
          <p:cNvSpPr txBox="1"/>
          <p:nvPr/>
        </p:nvSpPr>
        <p:spPr>
          <a:xfrm>
            <a:off x="643467" y="643467"/>
            <a:ext cx="3363974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Goal : Build a Logistic model to predict the odd of successful shot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69DB76-CB48-1049-8297-4714982B6CAD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Assumptions checking for logistic regression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Included </a:t>
            </a:r>
            <a:r>
              <a:rPr lang="en-US" sz="800" dirty="0" err="1">
                <a:solidFill>
                  <a:schemeClr val="bg1"/>
                </a:solidFill>
              </a:rPr>
              <a:t>combined_shot_type</a:t>
            </a:r>
            <a:r>
              <a:rPr lang="en-US" sz="800" dirty="0">
                <a:solidFill>
                  <a:schemeClr val="bg1"/>
                </a:solidFill>
              </a:rPr>
              <a:t>, </a:t>
            </a: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, opponent and matchup into the SAS </a:t>
            </a:r>
            <a:r>
              <a:rPr lang="en-US" sz="800" dirty="0" err="1">
                <a:solidFill>
                  <a:schemeClr val="bg1"/>
                </a:solidFill>
              </a:rPr>
              <a:t>logictic</a:t>
            </a:r>
            <a:r>
              <a:rPr lang="en-US" sz="800" dirty="0">
                <a:solidFill>
                  <a:schemeClr val="bg1"/>
                </a:solidFill>
              </a:rPr>
              <a:t> model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proc logistic data=training;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class </a:t>
            </a:r>
            <a:r>
              <a:rPr lang="en-US" sz="800" dirty="0" err="1">
                <a:solidFill>
                  <a:schemeClr val="bg1"/>
                </a:solidFill>
              </a:rPr>
              <a:t>shot_made_flag</a:t>
            </a:r>
            <a:r>
              <a:rPr lang="en-US" sz="800" dirty="0">
                <a:solidFill>
                  <a:schemeClr val="bg1"/>
                </a:solidFill>
              </a:rPr>
              <a:t> playoffs(ref='0') </a:t>
            </a:r>
            <a:r>
              <a:rPr lang="en-US" sz="800" dirty="0" err="1">
                <a:solidFill>
                  <a:schemeClr val="bg1"/>
                </a:solidFill>
              </a:rPr>
              <a:t>combined_shot_type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r>
              <a:rPr lang="en-US" sz="800" dirty="0">
                <a:solidFill>
                  <a:schemeClr val="bg1"/>
                </a:solidFill>
              </a:rPr>
              <a:t>(ref='Less Than 8 ft.') 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 opponent matchup / param=reference;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model </a:t>
            </a:r>
            <a:r>
              <a:rPr lang="en-US" sz="800" dirty="0" err="1">
                <a:solidFill>
                  <a:schemeClr val="bg1"/>
                </a:solidFill>
              </a:rPr>
              <a:t>shot_made_flag</a:t>
            </a:r>
            <a:r>
              <a:rPr lang="en-US" sz="800" dirty="0">
                <a:solidFill>
                  <a:schemeClr val="bg1"/>
                </a:solidFill>
              </a:rPr>
              <a:t>(event='1') = playoffs </a:t>
            </a: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 err="1">
                <a:solidFill>
                  <a:schemeClr val="bg1"/>
                </a:solidFill>
              </a:rPr>
              <a:t>seconds_remaining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avgnoisedb</a:t>
            </a:r>
            <a:r>
              <a:rPr lang="en-US" sz="800" dirty="0">
                <a:solidFill>
                  <a:schemeClr val="bg1"/>
                </a:solidFill>
              </a:rPr>
              <a:t> playoffs*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/ selection=STEPWISE cl </a:t>
            </a:r>
            <a:r>
              <a:rPr lang="en-US" sz="800" dirty="0" err="1">
                <a:solidFill>
                  <a:schemeClr val="bg1"/>
                </a:solidFill>
              </a:rPr>
              <a:t>expb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lackfit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ctable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outroc</a:t>
            </a:r>
            <a:r>
              <a:rPr lang="en-US" sz="800" dirty="0">
                <a:solidFill>
                  <a:schemeClr val="bg1"/>
                </a:solidFill>
              </a:rPr>
              <a:t>=</a:t>
            </a:r>
            <a:r>
              <a:rPr lang="en-US" sz="800" dirty="0" err="1">
                <a:solidFill>
                  <a:schemeClr val="bg1"/>
                </a:solidFill>
              </a:rPr>
              <a:t>troc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stopres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pprob</a:t>
            </a:r>
            <a:r>
              <a:rPr lang="en-US" sz="800" dirty="0">
                <a:solidFill>
                  <a:schemeClr val="bg1"/>
                </a:solidFill>
              </a:rPr>
              <a:t>=0.45 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score data=testing </a:t>
            </a:r>
            <a:r>
              <a:rPr lang="en-US" sz="800" dirty="0" err="1">
                <a:solidFill>
                  <a:schemeClr val="bg1"/>
                </a:solidFill>
              </a:rPr>
              <a:t>fitstat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outroc</a:t>
            </a:r>
            <a:r>
              <a:rPr lang="en-US" sz="800" dirty="0">
                <a:solidFill>
                  <a:schemeClr val="bg1"/>
                </a:solidFill>
              </a:rPr>
              <a:t>=</a:t>
            </a:r>
            <a:r>
              <a:rPr lang="en-US" sz="800" dirty="0" err="1">
                <a:solidFill>
                  <a:schemeClr val="bg1"/>
                </a:solidFill>
              </a:rPr>
              <a:t>vroc</a:t>
            </a:r>
            <a:r>
              <a:rPr lang="en-US" sz="800" dirty="0">
                <a:solidFill>
                  <a:schemeClr val="bg1"/>
                </a:solidFill>
              </a:rPr>
              <a:t> 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score data=</a:t>
            </a:r>
            <a:r>
              <a:rPr lang="en-US" sz="800" dirty="0" err="1">
                <a:solidFill>
                  <a:schemeClr val="bg1"/>
                </a:solidFill>
              </a:rPr>
              <a:t>testkobeshot</a:t>
            </a:r>
            <a:r>
              <a:rPr lang="en-US" sz="800" dirty="0">
                <a:solidFill>
                  <a:schemeClr val="bg1"/>
                </a:solidFill>
              </a:rPr>
              <a:t> out=results;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run;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49970-9B4C-BF4A-BAF7-76B5ED32DE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97763" y="738871"/>
            <a:ext cx="6250769" cy="521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62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7FD7DC-A125-5F45-996D-F3E8EB78888F}"/>
              </a:ext>
            </a:extLst>
          </p:cNvPr>
          <p:cNvSpPr txBox="1"/>
          <p:nvPr/>
        </p:nvSpPr>
        <p:spPr>
          <a:xfrm>
            <a:off x="643467" y="643467"/>
            <a:ext cx="3363974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Goal : Build a Logistic model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Check if data honors the assumption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69DB76-CB48-1049-8297-4714982B6CAD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8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</a:rPr>
              <a:t>Using Hosmer and </a:t>
            </a:r>
            <a:r>
              <a:rPr lang="en-US" sz="1400" dirty="0" err="1">
                <a:solidFill>
                  <a:schemeClr val="bg1"/>
                </a:solidFill>
              </a:rPr>
              <a:t>Lemeshow</a:t>
            </a:r>
            <a:r>
              <a:rPr lang="en-US" sz="1400" dirty="0">
                <a:solidFill>
                  <a:schemeClr val="bg1"/>
                </a:solidFill>
              </a:rPr>
              <a:t> Goodness of fit test to validate the assumptions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After selecting few of the features , the goodness of fit test  suggests that model is a fit.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49970-9B4C-BF4A-BAF7-76B5ED32DE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97763" y="738871"/>
            <a:ext cx="6250769" cy="521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99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9E4A6C-CCD1-FD46-9BDF-170FF8500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  <a:prstGeom prst="ellipse">
            <a:avLst/>
          </a:prstGeo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How distance to hoop affects Kobe’s shot</a:t>
            </a: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id="{BF5A6E7E-59FA-408B-9389-5136EC5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640082"/>
            <a:ext cx="6848715" cy="248488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 odds of </a:t>
            </a:r>
            <a:r>
              <a:rPr lang="en-US" sz="2000" dirty="0" err="1"/>
              <a:t>kobe</a:t>
            </a:r>
            <a:r>
              <a:rPr lang="en-US" sz="2000" dirty="0"/>
              <a:t> making a successful shot if the distance from the hoop is in the range of 8-16ft is estimated to be 0.57 times that of hoop being with in 8ft range (p &lt; 0.0001)</a:t>
            </a:r>
          </a:p>
          <a:p>
            <a:endParaRPr lang="en-US" sz="2000" dirty="0"/>
          </a:p>
        </p:txBody>
      </p:sp>
      <p:pic>
        <p:nvPicPr>
          <p:cNvPr id="15" name="Content Placeholder 6">
            <a:extLst>
              <a:ext uri="{FF2B5EF4-FFF2-40B4-BE49-F238E27FC236}">
                <a16:creationId xmlns:a16="http://schemas.microsoft.com/office/drawing/2014/main" id="{9959668F-4A81-544D-A0F4-01E21AB8842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7" y="3682584"/>
            <a:ext cx="6894236" cy="201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136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14DF8E-C1DC-3A4D-AFB8-389B183D3AE2}"/>
              </a:ext>
            </a:extLst>
          </p:cNvPr>
          <p:cNvSpPr txBox="1"/>
          <p:nvPr/>
        </p:nvSpPr>
        <p:spPr>
          <a:xfrm>
            <a:off x="1018604" y="1053042"/>
            <a:ext cx="4458424" cy="3068357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9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Kobe’s successful shots linearly goes down with distance from hoops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8491D6-8C3C-3643-86F4-97A757385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229" y="885775"/>
            <a:ext cx="5390093" cy="1657452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4E32142-3365-A64A-8CA0-5996A90D4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9466" y="3750733"/>
            <a:ext cx="3629619" cy="279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63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453B7B1-1822-284A-8A0A-3D4625D36667}"/>
              </a:ext>
            </a:extLst>
          </p:cNvPr>
          <p:cNvSpPr txBox="1"/>
          <p:nvPr/>
        </p:nvSpPr>
        <p:spPr>
          <a:xfrm>
            <a:off x="8019286" y="481264"/>
            <a:ext cx="3702251" cy="39078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100">
                <a:latin typeface="+mj-lt"/>
                <a:ea typeface="+mj-ea"/>
                <a:cs typeface="+mj-cs"/>
              </a:rPr>
              <a:t>Error rate and other fit statistics for the model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9D99C6D-7A48-4C44-8FC9-7D3B40F96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753465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D4B3CE1-814B-492A-975F-8415D7438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0271" y="481264"/>
            <a:ext cx="2423160" cy="1857871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5E71A95-A7E8-4EE9-91DE-3D023CFC2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481264"/>
            <a:ext cx="2412380" cy="185787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FAB0BE2-0B95-4CF4-9290-79BA27CE6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3" y="2503727"/>
            <a:ext cx="4008798" cy="388335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775ABC-0C0C-CE40-ABEF-90CB146E7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306" y="2662325"/>
            <a:ext cx="3593452" cy="356616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14F664FF-A2DF-4E50-B145-B20B85E8D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2503727"/>
            <a:ext cx="2412380" cy="3883357"/>
          </a:xfrm>
          <a:prstGeom prst="rect">
            <a:avLst/>
          </a:prstGeom>
          <a:solidFill>
            <a:srgbClr val="00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F0B239D-AE40-48F7-90BB-102E2390BA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4447" y="4459986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0D2806F-A30E-0E45-AB28-08EE96530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93" y="797912"/>
            <a:ext cx="6843749" cy="133183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CD032EA-0F4B-9A43-B0E0-EAB05BA708E2}"/>
              </a:ext>
            </a:extLst>
          </p:cNvPr>
          <p:cNvSpPr txBox="1"/>
          <p:nvPr/>
        </p:nvSpPr>
        <p:spPr>
          <a:xfrm>
            <a:off x="7940233" y="4826643"/>
            <a:ext cx="40524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32% of the samples were misclassified in </a:t>
            </a:r>
          </a:p>
          <a:p>
            <a:r>
              <a:rPr lang="en-US" dirty="0"/>
              <a:t>the test data </a:t>
            </a:r>
          </a:p>
        </p:txBody>
      </p:sp>
    </p:spTree>
    <p:extLst>
      <p:ext uri="{BB962C8B-B14F-4D97-AF65-F5344CB8AC3E}">
        <p14:creationId xmlns:p14="http://schemas.microsoft.com/office/powerpoint/2010/main" val="36345650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4505C23-674B-4195-81D6-0C127FEA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5C9B8F0-FF66-4C15-BD05-E86B87331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2" name="TextBox 1">
            <a:extLst>
              <a:ext uri="{FF2B5EF4-FFF2-40B4-BE49-F238E27FC236}">
                <a16:creationId xmlns:a16="http://schemas.microsoft.com/office/drawing/2014/main" id="{698CF1CF-CA34-4C3F-9369-913619F201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0381556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69747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6EB0390-3758-4444-ABE7-6B30849DE4DD}"/>
              </a:ext>
            </a:extLst>
          </p:cNvPr>
          <p:cNvSpPr/>
          <p:nvPr/>
        </p:nvSpPr>
        <p:spPr>
          <a:xfrm>
            <a:off x="1605515" y="914399"/>
            <a:ext cx="9941443" cy="258532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Kobe Bean Bryant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, often known  as </a:t>
            </a:r>
            <a:r>
              <a:rPr lang="en-US" b="1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Kobe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is an American former professional </a:t>
            </a:r>
            <a:r>
              <a:rPr lang="en-US" dirty="0">
                <a:solidFill>
                  <a:schemeClr val="accent1"/>
                </a:solidFill>
                <a:latin typeface="Arial" panose="020B0604020202020204" pitchFamily="34" charset="0"/>
              </a:rPr>
              <a:t>basketball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player. He played his entire 20-year career with the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3" tooltip="Los Angeles Lak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Los Angeles Lakers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of the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4" tooltip="National Basketball Associa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National Basketball Association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(NBA). He entered the NBA directly from high school and won five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5" tooltip="NBA Final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NBA championships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 Bryant is an 18-time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6" tooltip="NBA All-Sta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All-Star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15-time member of the </a:t>
            </a:r>
            <a:r>
              <a:rPr lang="en-US" b="0" i="0" u="sng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All-NBA Team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, and 12-time member of the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8" tooltip="NBA All-Defensive Tea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All-Defensive team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 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9" tooltip="List of National Basketball Association annual scoring lead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led the NBA in scoring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during two seasons and ranks third on the league's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0" tooltip="List of National Basketball Association career scoring lead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all-time regular season scoring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and fourth on the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1" tooltip="List of National Basketball Association career playoff scoring lead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all-time postseason scoring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list. He is widely regarded as one of the greatest basketball players of all time.</a:t>
            </a:r>
            <a:r>
              <a:rPr lang="en-US" b="0" i="0" u="none" strike="noStrike" baseline="30000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[3]</a:t>
            </a:r>
            <a:r>
              <a:rPr lang="en-US" b="0" i="0" u="none" strike="noStrike" baseline="30000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[4]</a:t>
            </a:r>
            <a:r>
              <a:rPr lang="en-US" b="0" i="0" u="none" strike="noStrike" baseline="30000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[5]</a:t>
            </a:r>
            <a:r>
              <a:rPr lang="en-US" b="0" i="0" u="none" strike="noStrike" baseline="30000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[6]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Bryant is the first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6" tooltip="Guard (basketball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guard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 in NBA history to play at least </a:t>
            </a:r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" panose="020B0604020202020204" pitchFamily="34" charset="0"/>
                <a:hlinkClick r:id="rId17" tooltip="List of National Basketball Association seasons played leader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 seasons</a:t>
            </a:r>
            <a:r>
              <a:rPr lang="en-US" b="0" i="0" dirty="0">
                <a:solidFill>
                  <a:schemeClr val="accent1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37D26A-3462-C94F-9386-3CE2372A3824}"/>
              </a:ext>
            </a:extLst>
          </p:cNvPr>
          <p:cNvSpPr txBox="1"/>
          <p:nvPr/>
        </p:nvSpPr>
        <p:spPr>
          <a:xfrm>
            <a:off x="2013098" y="6488668"/>
            <a:ext cx="8165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 : 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Kobe_Bryant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218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00FD36-D92C-D141-887E-FE4C6A56C63D}"/>
              </a:ext>
            </a:extLst>
          </p:cNvPr>
          <p:cNvSpPr txBox="1"/>
          <p:nvPr/>
        </p:nvSpPr>
        <p:spPr>
          <a:xfrm>
            <a:off x="1222746" y="980420"/>
            <a:ext cx="10473068" cy="2308324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   </a:t>
            </a:r>
            <a:r>
              <a:rPr lang="en-US" b="1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We have data about every shot attempted by Kobe in his 20-year career which is about 25000 attempts.</a:t>
            </a:r>
          </a:p>
          <a:p>
            <a:endParaRPr lang="en-US" b="1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r>
              <a:rPr lang="en-US" b="1" dirty="0">
                <a:latin typeface="Ayuthaya" pitchFamily="2" charset="-34"/>
                <a:ea typeface="Ayuthaya" pitchFamily="2" charset="-34"/>
                <a:cs typeface="Ayuthaya" pitchFamily="2" charset="-34"/>
              </a:rPr>
              <a:t>   The data contains 29 features. There is a mix of continuous and categorical features. The list if features are as below. </a:t>
            </a:r>
            <a:endParaRPr lang="en-US" dirty="0">
              <a:latin typeface="Ayuthaya" pitchFamily="2" charset="-34"/>
              <a:ea typeface="Ayuthaya" pitchFamily="2" charset="-34"/>
              <a:cs typeface="Ayuthaya" pitchFamily="2" charset="-34"/>
            </a:endParaRPr>
          </a:p>
          <a:p>
            <a:r>
              <a:rPr lang="en-US" dirty="0"/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B7A7D6-16CA-7B45-B69F-C6CEAE22C933}"/>
              </a:ext>
            </a:extLst>
          </p:cNvPr>
          <p:cNvSpPr txBox="1"/>
          <p:nvPr/>
        </p:nvSpPr>
        <p:spPr>
          <a:xfrm>
            <a:off x="1222746" y="457200"/>
            <a:ext cx="8261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Description of Data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CD0DD13-204F-1A4B-84E5-FF0F55368A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9422441"/>
              </p:ext>
            </p:extLst>
          </p:nvPr>
        </p:nvGraphicFramePr>
        <p:xfrm>
          <a:off x="1371600" y="3429000"/>
          <a:ext cx="9144000" cy="29718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209440033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16447411"/>
                    </a:ext>
                  </a:extLst>
                </a:gridCol>
              </a:tblGrid>
              <a:tr h="297180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recId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action_type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combined_shot_type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game_event_id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lat</a:t>
                      </a:r>
                      <a:r>
                        <a:rPr lang="en-US" sz="1100" dirty="0">
                          <a:effectLst/>
                        </a:rPr>
                        <a:t> – court location identifier (latitude) 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loc_x</a:t>
                      </a:r>
                      <a:r>
                        <a:rPr lang="en-US" sz="1100" dirty="0">
                          <a:effectLst/>
                        </a:rPr>
                        <a:t> - court location identifier (x/y axis)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loc_y</a:t>
                      </a:r>
                      <a:r>
                        <a:rPr lang="en-US" sz="1100" dirty="0">
                          <a:effectLst/>
                        </a:rPr>
                        <a:t>- court location identifier (x / y axis)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lon</a:t>
                      </a:r>
                      <a:r>
                        <a:rPr lang="en-US" sz="1100" dirty="0">
                          <a:effectLst/>
                        </a:rPr>
                        <a:t> - court location identifier (longitude)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minutes_remaining</a:t>
                      </a:r>
                      <a:r>
                        <a:rPr lang="en-US" sz="1100" dirty="0">
                          <a:effectLst/>
                        </a:rPr>
                        <a:t> – (in period)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period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playoffs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season 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seconds_remaining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attendance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avgnoisedb</a:t>
                      </a:r>
                      <a:r>
                        <a:rPr lang="en-US" sz="1100" dirty="0">
                          <a:effectLst/>
                        </a:rPr>
                        <a:t> – avg noise in arena (decibels)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shot_distance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shot_made_flag</a:t>
                      </a:r>
                      <a:r>
                        <a:rPr lang="en-US" sz="1100" dirty="0">
                          <a:effectLst/>
                        </a:rPr>
                        <a:t> (this is what you are predicting)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shot_zone_area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shot_zone_basic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shot_zone_range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team_id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team_name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game_date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matchup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opponent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arena_temp</a:t>
                      </a:r>
                      <a:r>
                        <a:rPr lang="en-US" sz="1100" dirty="0">
                          <a:effectLst/>
                        </a:rPr>
                        <a:t> (</a:t>
                      </a:r>
                      <a:r>
                        <a:rPr lang="en-US" sz="1100" dirty="0" err="1">
                          <a:effectLst/>
                        </a:rPr>
                        <a:t>oF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9074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498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9199E2-F569-AD45-A67E-C52994591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3800" dirty="0">
                <a:solidFill>
                  <a:schemeClr val="bg1"/>
                </a:solidFill>
              </a:rPr>
              <a:t>Analysis of Kobe Data</a:t>
            </a:r>
            <a:br>
              <a:rPr lang="en-US" sz="3800" dirty="0">
                <a:solidFill>
                  <a:schemeClr val="bg1"/>
                </a:solidFill>
              </a:rPr>
            </a:br>
            <a:r>
              <a:rPr lang="en-US" sz="3800" dirty="0">
                <a:solidFill>
                  <a:schemeClr val="bg1"/>
                </a:solidFill>
              </a:rPr>
              <a:t>Most of the shots made b/w 65 and 75 temperature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1A2297-A59F-3041-B3D9-2F6D6199F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168769-B5D9-624A-9D00-1175BD472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1166256"/>
            <a:ext cx="4047843" cy="315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4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9CC275-028A-C24C-8E08-942A20D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shots made when shot distance is below 25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ECA15A7-3258-5B4D-920B-6EC02C4A2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1810" y="961812"/>
            <a:ext cx="6321778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1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2055B2-E703-BC49-A66B-82C7C13C1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Court x-y coordinates has influence on success of shot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5236B8-2182-E44C-A06B-54A1FF27D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901664"/>
            <a:ext cx="6553545" cy="50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03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BFF5C1-EF95-4A40-9936-E9A2513FA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Attendence and noise has correlation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FD444407-34B5-5F4A-BE94-687D77FD8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079" y="1675227"/>
            <a:ext cx="5781842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49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6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FEDA5B-C7F4-704E-8543-790CF6BA8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Checking for normality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867505-D101-114A-B1DF-B0AC70B04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96" y="478232"/>
            <a:ext cx="3498310" cy="2789902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6B94D1B-A919-7048-BEBB-78BBF20C3C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41" r="208" b="1"/>
          <a:stretch/>
        </p:blipFill>
        <p:spPr>
          <a:xfrm>
            <a:off x="777488" y="3589867"/>
            <a:ext cx="3071526" cy="27889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A8145-077E-C242-9FAC-5978BCCC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Most continuous explanatory vars are normally distributed.</a:t>
            </a:r>
          </a:p>
          <a:p>
            <a:r>
              <a:rPr lang="en-US" sz="2400" dirty="0" err="1">
                <a:solidFill>
                  <a:srgbClr val="FFFFFF"/>
                </a:solidFill>
              </a:rPr>
              <a:t>Shot_distance</a:t>
            </a:r>
            <a:r>
              <a:rPr lang="en-US" sz="2400" dirty="0">
                <a:solidFill>
                  <a:srgbClr val="FFFFFF"/>
                </a:solidFill>
              </a:rPr>
              <a:t> seem to have some skewed ness but most of the frequency is around zero.</a:t>
            </a:r>
          </a:p>
        </p:txBody>
      </p:sp>
    </p:spTree>
    <p:extLst>
      <p:ext uri="{BB962C8B-B14F-4D97-AF65-F5344CB8AC3E}">
        <p14:creationId xmlns:p14="http://schemas.microsoft.com/office/powerpoint/2010/main" val="1713217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9899462-FC16-43B0-966B-FCA2634507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C01E83-CA9C-7247-B157-599300708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multicolinearity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DC159D27-A7C9-6547-BB0B-8E94C0491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022" b="-1"/>
          <a:stretch/>
        </p:blipFill>
        <p:spPr>
          <a:xfrm>
            <a:off x="776936" y="478232"/>
            <a:ext cx="3072630" cy="2789902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FEA932-2DF1-410C-A00A-7A1E7DBF75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9E6F060-5C88-0A45-9D23-C065DBE7A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451" y="3589867"/>
            <a:ext cx="3657599" cy="278892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EA379A8-349B-44C7-8B21-5037C43A7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Attendance and </a:t>
            </a:r>
            <a:r>
              <a:rPr lang="en-US" sz="2400" dirty="0" err="1">
                <a:solidFill>
                  <a:srgbClr val="FFFFFF"/>
                </a:solidFill>
              </a:rPr>
              <a:t>avgnoise</a:t>
            </a:r>
            <a:r>
              <a:rPr lang="en-US" sz="2400" dirty="0">
                <a:solidFill>
                  <a:srgbClr val="FFFFFF"/>
                </a:solidFill>
              </a:rPr>
              <a:t> are correlated</a:t>
            </a:r>
          </a:p>
          <a:p>
            <a:r>
              <a:rPr lang="en-US" sz="2400" dirty="0" err="1">
                <a:solidFill>
                  <a:srgbClr val="FFFFFF"/>
                </a:solidFill>
              </a:rPr>
              <a:t>Loc_x</a:t>
            </a:r>
            <a:r>
              <a:rPr lang="en-US" sz="2400" dirty="0">
                <a:solidFill>
                  <a:srgbClr val="FFFFFF"/>
                </a:solidFill>
              </a:rPr>
              <a:t> and </a:t>
            </a:r>
            <a:r>
              <a:rPr lang="en-US" sz="2400" dirty="0" err="1">
                <a:solidFill>
                  <a:srgbClr val="FFFFFF"/>
                </a:solidFill>
              </a:rPr>
              <a:t>lon</a:t>
            </a:r>
            <a:r>
              <a:rPr lang="en-US" sz="2400" dirty="0">
                <a:solidFill>
                  <a:srgbClr val="FFFFFF"/>
                </a:solidFill>
              </a:rPr>
              <a:t> are correlated.</a:t>
            </a:r>
          </a:p>
          <a:p>
            <a:pPr marL="0" indent="0">
              <a:buNone/>
            </a:pPr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892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529</Words>
  <Application>Microsoft Macintosh PowerPoint</Application>
  <PresentationFormat>Widescreen</PresentationFormat>
  <Paragraphs>75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Ayuthaya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Analysis of Kobe Data Most of the shots made b/w 65 and 75 temperature</vt:lpstr>
      <vt:lpstr>Most shots made when shot distance is below 25</vt:lpstr>
      <vt:lpstr>Court x-y coordinates has influence on success of shot</vt:lpstr>
      <vt:lpstr>Attendence and noise has correlation</vt:lpstr>
      <vt:lpstr>Checking for normality</vt:lpstr>
      <vt:lpstr>multicolinearity</vt:lpstr>
      <vt:lpstr>Logit variation with shot distance</vt:lpstr>
      <vt:lpstr>Shot made and missed by zone area</vt:lpstr>
      <vt:lpstr>PowerPoint Presentation</vt:lpstr>
      <vt:lpstr>PowerPoint Presentation</vt:lpstr>
      <vt:lpstr>How distance to hoop affects Kobe’s shot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Kumaraiah Pradeepkumar</dc:creator>
  <cp:lastModifiedBy>Kumaraiah Pradeepkumar</cp:lastModifiedBy>
  <cp:revision>1</cp:revision>
  <dcterms:created xsi:type="dcterms:W3CDTF">2019-08-07T21:28:24Z</dcterms:created>
  <dcterms:modified xsi:type="dcterms:W3CDTF">2019-08-07T21:28:58Z</dcterms:modified>
</cp:coreProperties>
</file>